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46F8A0-0A9D-4302-B60D-0A86D6CB2EE1}" v="37" dt="2025-09-05T10:19:34.1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0" autoAdjust="0"/>
    <p:restoredTop sz="94582" autoAdjust="0"/>
  </p:normalViewPr>
  <p:slideViewPr>
    <p:cSldViewPr snapToGrid="0">
      <p:cViewPr varScale="1">
        <p:scale>
          <a:sx n="78" d="100"/>
          <a:sy n="78" d="100"/>
        </p:scale>
        <p:origin x="73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90871F-B478-4E6E-BDFF-FABF597A079D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EA1B003-8195-4292-B028-3D12739C7D52}">
      <dgm:prSet phldrT="[Text]"/>
      <dgm:spPr/>
      <dgm:t>
        <a:bodyPr/>
        <a:lstStyle/>
        <a:p>
          <a:r>
            <a:rPr lang="en-GB" dirty="0"/>
            <a:t>Role model</a:t>
          </a:r>
        </a:p>
      </dgm:t>
    </dgm:pt>
    <dgm:pt modelId="{15EA9249-6C5B-4126-AC6A-9B89FB087631}" type="parTrans" cxnId="{85288F9F-04EE-4837-B954-1018660587E0}">
      <dgm:prSet/>
      <dgm:spPr/>
      <dgm:t>
        <a:bodyPr/>
        <a:lstStyle/>
        <a:p>
          <a:endParaRPr lang="en-GB"/>
        </a:p>
      </dgm:t>
    </dgm:pt>
    <dgm:pt modelId="{04237D48-2B7B-449E-B2C8-C15D65E22A7C}" type="sibTrans" cxnId="{85288F9F-04EE-4837-B954-1018660587E0}">
      <dgm:prSet/>
      <dgm:spPr/>
      <dgm:t>
        <a:bodyPr/>
        <a:lstStyle/>
        <a:p>
          <a:r>
            <a:rPr lang="en-GB" dirty="0"/>
            <a:t>Have used mathematics in economics courses </a:t>
          </a:r>
        </a:p>
      </dgm:t>
    </dgm:pt>
    <dgm:pt modelId="{A0595042-A5C2-4359-9584-BF57071907CF}">
      <dgm:prSet phldrT="[Text]" phldr="1"/>
      <dgm:spPr/>
      <dgm:t>
        <a:bodyPr/>
        <a:lstStyle/>
        <a:p>
          <a:endParaRPr lang="en-GB"/>
        </a:p>
      </dgm:t>
    </dgm:pt>
    <dgm:pt modelId="{02FD588A-FE57-4B0B-A715-593FDD53860C}" type="parTrans" cxnId="{35D0231F-245B-4B87-B3FE-99CA663FA283}">
      <dgm:prSet/>
      <dgm:spPr/>
      <dgm:t>
        <a:bodyPr/>
        <a:lstStyle/>
        <a:p>
          <a:endParaRPr lang="en-GB"/>
        </a:p>
      </dgm:t>
    </dgm:pt>
    <dgm:pt modelId="{518515E6-0194-4EF9-A06C-FB63E9E82795}" type="sibTrans" cxnId="{35D0231F-245B-4B87-B3FE-99CA663FA283}">
      <dgm:prSet/>
      <dgm:spPr/>
      <dgm:t>
        <a:bodyPr/>
        <a:lstStyle/>
        <a:p>
          <a:endParaRPr lang="en-GB"/>
        </a:p>
      </dgm:t>
    </dgm:pt>
    <dgm:pt modelId="{BBB16C1B-1D0C-407D-A40E-E01E65DA608B}">
      <dgm:prSet phldrT="[Text]" phldr="1"/>
      <dgm:spPr>
        <a:blipFill rotWithShape="0">
          <a:blip xmlns:r="http://schemas.openxmlformats.org/officeDocument/2006/relationships" r:embed="rId1"/>
          <a:srcRect/>
          <a:stretch>
            <a:fillRect t="-2000" b="-2000"/>
          </a:stretch>
        </a:blipFill>
      </dgm:spPr>
      <dgm:t>
        <a:bodyPr/>
        <a:lstStyle/>
        <a:p>
          <a:endParaRPr lang="en-GB" dirty="0"/>
        </a:p>
      </dgm:t>
    </dgm:pt>
    <dgm:pt modelId="{0E2988D1-5EFD-46C8-A257-883A2DA60ECF}" type="parTrans" cxnId="{7CC7518D-D36C-44E9-82B5-47EA1AFE6C7B}">
      <dgm:prSet/>
      <dgm:spPr/>
      <dgm:t>
        <a:bodyPr/>
        <a:lstStyle/>
        <a:p>
          <a:endParaRPr lang="en-GB"/>
        </a:p>
      </dgm:t>
    </dgm:pt>
    <dgm:pt modelId="{4ABF71EA-C51E-4DD9-9AE6-C114FDDD45B4}" type="sibTrans" cxnId="{7CC7518D-D36C-44E9-82B5-47EA1AFE6C7B}">
      <dgm:prSet custT="1"/>
      <dgm:spPr/>
      <dgm:t>
        <a:bodyPr/>
        <a:lstStyle/>
        <a:p>
          <a:r>
            <a:rPr lang="en-GB" sz="1600" dirty="0"/>
            <a:t>Link between students and lecturer</a:t>
          </a:r>
        </a:p>
      </dgm:t>
    </dgm:pt>
    <dgm:pt modelId="{596669F3-020C-4700-BDA9-7C59554A99AB}">
      <dgm:prSet phldrT="[Text]" phldr="1"/>
      <dgm:spPr/>
      <dgm:t>
        <a:bodyPr/>
        <a:lstStyle/>
        <a:p>
          <a:endParaRPr lang="en-GB"/>
        </a:p>
      </dgm:t>
    </dgm:pt>
    <dgm:pt modelId="{8C0E1CEA-F52B-48DA-84F1-8AD9655AAE5B}" type="parTrans" cxnId="{EEC0E7A1-DC23-48C9-BAA0-63A959C81633}">
      <dgm:prSet/>
      <dgm:spPr/>
      <dgm:t>
        <a:bodyPr/>
        <a:lstStyle/>
        <a:p>
          <a:endParaRPr lang="en-GB"/>
        </a:p>
      </dgm:t>
    </dgm:pt>
    <dgm:pt modelId="{1394093D-61F4-4CE9-B87C-CAAC3DE434B7}" type="sibTrans" cxnId="{EEC0E7A1-DC23-48C9-BAA0-63A959C81633}">
      <dgm:prSet/>
      <dgm:spPr/>
      <dgm:t>
        <a:bodyPr/>
        <a:lstStyle/>
        <a:p>
          <a:endParaRPr lang="en-GB"/>
        </a:p>
      </dgm:t>
    </dgm:pt>
    <dgm:pt modelId="{4CDD565B-B866-4A58-87DD-DD8B1D86E62B}">
      <dgm:prSet phldrT="[Text]"/>
      <dgm:spPr/>
      <dgm:t>
        <a:bodyPr/>
        <a:lstStyle/>
        <a:p>
          <a:r>
            <a:rPr lang="en-GB" dirty="0"/>
            <a:t>Student perspective on being new at the university </a:t>
          </a:r>
        </a:p>
      </dgm:t>
    </dgm:pt>
    <dgm:pt modelId="{A2620094-148B-4FFC-A897-DE01BBE7291F}" type="parTrans" cxnId="{8045DAE9-82AB-4541-B5B0-31C8764027CE}">
      <dgm:prSet/>
      <dgm:spPr/>
      <dgm:t>
        <a:bodyPr/>
        <a:lstStyle/>
        <a:p>
          <a:endParaRPr lang="en-GB"/>
        </a:p>
      </dgm:t>
    </dgm:pt>
    <dgm:pt modelId="{66548745-FD11-4F1E-82D6-8D29D966783E}" type="sibTrans" cxnId="{8045DAE9-82AB-4541-B5B0-31C8764027CE}">
      <dgm:prSet/>
      <dgm:spPr/>
      <dgm:t>
        <a:bodyPr/>
        <a:lstStyle/>
        <a:p>
          <a:r>
            <a:rPr lang="en-GB" dirty="0"/>
            <a:t>…</a:t>
          </a:r>
        </a:p>
      </dgm:t>
    </dgm:pt>
    <dgm:pt modelId="{972697D2-12F9-4658-9FDF-3D362FAA5E24}">
      <dgm:prSet phldrT="[Text]" phldr="1"/>
      <dgm:spPr/>
      <dgm:t>
        <a:bodyPr/>
        <a:lstStyle/>
        <a:p>
          <a:endParaRPr lang="en-GB"/>
        </a:p>
      </dgm:t>
    </dgm:pt>
    <dgm:pt modelId="{8742E686-31E4-4CCC-A12A-A49BFC55F2FE}" type="parTrans" cxnId="{BF093C11-EFB9-42EE-A8BB-01E112C81942}">
      <dgm:prSet/>
      <dgm:spPr/>
      <dgm:t>
        <a:bodyPr/>
        <a:lstStyle/>
        <a:p>
          <a:endParaRPr lang="en-GB"/>
        </a:p>
      </dgm:t>
    </dgm:pt>
    <dgm:pt modelId="{91D10E27-4B05-4CAD-8267-181C0D247236}" type="sibTrans" cxnId="{BF093C11-EFB9-42EE-A8BB-01E112C81942}">
      <dgm:prSet/>
      <dgm:spPr/>
      <dgm:t>
        <a:bodyPr/>
        <a:lstStyle/>
        <a:p>
          <a:endParaRPr lang="en-GB"/>
        </a:p>
      </dgm:t>
    </dgm:pt>
    <dgm:pt modelId="{A4AA9AFC-B1B2-4308-99FD-D0A2F8FCF9FB}" type="pres">
      <dgm:prSet presAssocID="{BF90871F-B478-4E6E-BDFF-FABF597A079D}" presName="Name0" presStyleCnt="0">
        <dgm:presLayoutVars>
          <dgm:chMax/>
          <dgm:chPref/>
          <dgm:dir/>
          <dgm:animLvl val="lvl"/>
        </dgm:presLayoutVars>
      </dgm:prSet>
      <dgm:spPr/>
    </dgm:pt>
    <dgm:pt modelId="{8C11F1D0-AB3C-47DF-A919-2006A09EB705}" type="pres">
      <dgm:prSet presAssocID="{6EA1B003-8195-4292-B028-3D12739C7D52}" presName="composite" presStyleCnt="0"/>
      <dgm:spPr/>
    </dgm:pt>
    <dgm:pt modelId="{EB749756-BA0B-4628-9F18-71740DF17998}" type="pres">
      <dgm:prSet presAssocID="{6EA1B003-8195-4292-B028-3D12739C7D52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E728C284-D9D3-4A2E-AB06-BF3A6471D567}" type="pres">
      <dgm:prSet presAssocID="{6EA1B003-8195-4292-B028-3D12739C7D52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668F8A17-720B-4233-96FB-3B36D8124DB6}" type="pres">
      <dgm:prSet presAssocID="{6EA1B003-8195-4292-B028-3D12739C7D52}" presName="BalanceSpacing" presStyleCnt="0"/>
      <dgm:spPr/>
    </dgm:pt>
    <dgm:pt modelId="{57586ACF-87A2-49BF-80EE-E7AAAA5DF123}" type="pres">
      <dgm:prSet presAssocID="{6EA1B003-8195-4292-B028-3D12739C7D52}" presName="BalanceSpacing1" presStyleCnt="0"/>
      <dgm:spPr/>
    </dgm:pt>
    <dgm:pt modelId="{353FB55A-3206-4A52-A2C8-25F76BD212D3}" type="pres">
      <dgm:prSet presAssocID="{04237D48-2B7B-449E-B2C8-C15D65E22A7C}" presName="Accent1Text" presStyleLbl="node1" presStyleIdx="1" presStyleCnt="6" custLinFactNeighborX="-55374" custLinFactNeighborY="86250"/>
      <dgm:spPr/>
    </dgm:pt>
    <dgm:pt modelId="{9C7472F0-F1F3-4F43-ADEA-1B2389313394}" type="pres">
      <dgm:prSet presAssocID="{04237D48-2B7B-449E-B2C8-C15D65E22A7C}" presName="spaceBetweenRectangles" presStyleCnt="0"/>
      <dgm:spPr/>
    </dgm:pt>
    <dgm:pt modelId="{61A222D8-A4B8-44B1-A2EE-0B2CD589B92F}" type="pres">
      <dgm:prSet presAssocID="{BBB16C1B-1D0C-407D-A40E-E01E65DA608B}" presName="composite" presStyleCnt="0"/>
      <dgm:spPr/>
    </dgm:pt>
    <dgm:pt modelId="{932E6F70-E60D-4226-B92D-B0BF4891D8A8}" type="pres">
      <dgm:prSet presAssocID="{BBB16C1B-1D0C-407D-A40E-E01E65DA608B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98B9BAF4-8FD4-417E-88FD-FD668BBAED08}" type="pres">
      <dgm:prSet presAssocID="{BBB16C1B-1D0C-407D-A40E-E01E65DA608B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C964FD2B-BC13-421B-A44C-7E96C8D95717}" type="pres">
      <dgm:prSet presAssocID="{BBB16C1B-1D0C-407D-A40E-E01E65DA608B}" presName="BalanceSpacing" presStyleCnt="0"/>
      <dgm:spPr/>
    </dgm:pt>
    <dgm:pt modelId="{8171B690-7845-43FE-B054-43F48B67C6E5}" type="pres">
      <dgm:prSet presAssocID="{BBB16C1B-1D0C-407D-A40E-E01E65DA608B}" presName="BalanceSpacing1" presStyleCnt="0"/>
      <dgm:spPr/>
    </dgm:pt>
    <dgm:pt modelId="{A3713288-36E0-4C46-96FD-3ECA79AC925E}" type="pres">
      <dgm:prSet presAssocID="{4ABF71EA-C51E-4DD9-9AE6-C114FDDD45B4}" presName="Accent1Text" presStyleLbl="node1" presStyleIdx="3" presStyleCnt="6"/>
      <dgm:spPr/>
    </dgm:pt>
    <dgm:pt modelId="{0624F3F5-F38B-4BD7-BC6D-9BE437EFFE81}" type="pres">
      <dgm:prSet presAssocID="{4ABF71EA-C51E-4DD9-9AE6-C114FDDD45B4}" presName="spaceBetweenRectangles" presStyleCnt="0"/>
      <dgm:spPr/>
    </dgm:pt>
    <dgm:pt modelId="{C5683BE3-F1FC-40ED-96F9-6BC19E38BA05}" type="pres">
      <dgm:prSet presAssocID="{4CDD565B-B866-4A58-87DD-DD8B1D86E62B}" presName="composite" presStyleCnt="0"/>
      <dgm:spPr/>
    </dgm:pt>
    <dgm:pt modelId="{CA9ECC49-8AAD-47FE-A540-541411CA9BDC}" type="pres">
      <dgm:prSet presAssocID="{4CDD565B-B866-4A58-87DD-DD8B1D86E62B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0C922FD1-845E-4403-90CD-CAC95F7AB15A}" type="pres">
      <dgm:prSet presAssocID="{4CDD565B-B866-4A58-87DD-DD8B1D86E62B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57CC68DB-4DC5-46BC-9805-84B02AC61DA7}" type="pres">
      <dgm:prSet presAssocID="{4CDD565B-B866-4A58-87DD-DD8B1D86E62B}" presName="BalanceSpacing" presStyleCnt="0"/>
      <dgm:spPr/>
    </dgm:pt>
    <dgm:pt modelId="{D9B67438-E971-464A-83D1-B8E561C802B7}" type="pres">
      <dgm:prSet presAssocID="{4CDD565B-B866-4A58-87DD-DD8B1D86E62B}" presName="BalanceSpacing1" presStyleCnt="0"/>
      <dgm:spPr/>
    </dgm:pt>
    <dgm:pt modelId="{FCE28A71-38F9-49E2-AA61-B11FBEDF59D1}" type="pres">
      <dgm:prSet presAssocID="{66548745-FD11-4F1E-82D6-8D29D966783E}" presName="Accent1Text" presStyleLbl="node1" presStyleIdx="5" presStyleCnt="6" custLinFactY="-70161" custLinFactNeighborX="-3910" custLinFactNeighborY="-100000"/>
      <dgm:spPr/>
    </dgm:pt>
  </dgm:ptLst>
  <dgm:cxnLst>
    <dgm:cxn modelId="{D26F5803-1CD9-4ACD-9044-FA5E479CCCD4}" type="presOf" srcId="{4ABF71EA-C51E-4DD9-9AE6-C114FDDD45B4}" destId="{A3713288-36E0-4C46-96FD-3ECA79AC925E}" srcOrd="0" destOrd="0" presId="urn:microsoft.com/office/officeart/2008/layout/AlternatingHexagons"/>
    <dgm:cxn modelId="{29A3C10F-8E8B-4059-B6FB-E8A93D9B7EF1}" type="presOf" srcId="{66548745-FD11-4F1E-82D6-8D29D966783E}" destId="{FCE28A71-38F9-49E2-AA61-B11FBEDF59D1}" srcOrd="0" destOrd="0" presId="urn:microsoft.com/office/officeart/2008/layout/AlternatingHexagons"/>
    <dgm:cxn modelId="{BF093C11-EFB9-42EE-A8BB-01E112C81942}" srcId="{4CDD565B-B866-4A58-87DD-DD8B1D86E62B}" destId="{972697D2-12F9-4658-9FDF-3D362FAA5E24}" srcOrd="0" destOrd="0" parTransId="{8742E686-31E4-4CCC-A12A-A49BFC55F2FE}" sibTransId="{91D10E27-4B05-4CAD-8267-181C0D247236}"/>
    <dgm:cxn modelId="{1DCEC318-E208-4E43-930B-8D56EED91B3A}" type="presOf" srcId="{596669F3-020C-4700-BDA9-7C59554A99AB}" destId="{98B9BAF4-8FD4-417E-88FD-FD668BBAED08}" srcOrd="0" destOrd="0" presId="urn:microsoft.com/office/officeart/2008/layout/AlternatingHexagons"/>
    <dgm:cxn modelId="{35D0231F-245B-4B87-B3FE-99CA663FA283}" srcId="{6EA1B003-8195-4292-B028-3D12739C7D52}" destId="{A0595042-A5C2-4359-9584-BF57071907CF}" srcOrd="0" destOrd="0" parTransId="{02FD588A-FE57-4B0B-A715-593FDD53860C}" sibTransId="{518515E6-0194-4EF9-A06C-FB63E9E82795}"/>
    <dgm:cxn modelId="{3D16E461-1054-4309-B5B7-E6B5EFCE8993}" type="presOf" srcId="{A0595042-A5C2-4359-9584-BF57071907CF}" destId="{E728C284-D9D3-4A2E-AB06-BF3A6471D567}" srcOrd="0" destOrd="0" presId="urn:microsoft.com/office/officeart/2008/layout/AlternatingHexagons"/>
    <dgm:cxn modelId="{3AE3A66D-1378-4736-B2A3-A08A7D754CED}" type="presOf" srcId="{BBB16C1B-1D0C-407D-A40E-E01E65DA608B}" destId="{932E6F70-E60D-4226-B92D-B0BF4891D8A8}" srcOrd="0" destOrd="0" presId="urn:microsoft.com/office/officeart/2008/layout/AlternatingHexagons"/>
    <dgm:cxn modelId="{C0B96558-EFEE-4C63-82CC-19B035DF5C4C}" type="presOf" srcId="{6EA1B003-8195-4292-B028-3D12739C7D52}" destId="{EB749756-BA0B-4628-9F18-71740DF17998}" srcOrd="0" destOrd="0" presId="urn:microsoft.com/office/officeart/2008/layout/AlternatingHexagons"/>
    <dgm:cxn modelId="{84A8967D-0A51-477A-8447-08B369495BF2}" type="presOf" srcId="{BF90871F-B478-4E6E-BDFF-FABF597A079D}" destId="{A4AA9AFC-B1B2-4308-99FD-D0A2F8FCF9FB}" srcOrd="0" destOrd="0" presId="urn:microsoft.com/office/officeart/2008/layout/AlternatingHexagons"/>
    <dgm:cxn modelId="{7CC7518D-D36C-44E9-82B5-47EA1AFE6C7B}" srcId="{BF90871F-B478-4E6E-BDFF-FABF597A079D}" destId="{BBB16C1B-1D0C-407D-A40E-E01E65DA608B}" srcOrd="1" destOrd="0" parTransId="{0E2988D1-5EFD-46C8-A257-883A2DA60ECF}" sibTransId="{4ABF71EA-C51E-4DD9-9AE6-C114FDDD45B4}"/>
    <dgm:cxn modelId="{85288F9F-04EE-4837-B954-1018660587E0}" srcId="{BF90871F-B478-4E6E-BDFF-FABF597A079D}" destId="{6EA1B003-8195-4292-B028-3D12739C7D52}" srcOrd="0" destOrd="0" parTransId="{15EA9249-6C5B-4126-AC6A-9B89FB087631}" sibTransId="{04237D48-2B7B-449E-B2C8-C15D65E22A7C}"/>
    <dgm:cxn modelId="{EEC0E7A1-DC23-48C9-BAA0-63A959C81633}" srcId="{BBB16C1B-1D0C-407D-A40E-E01E65DA608B}" destId="{596669F3-020C-4700-BDA9-7C59554A99AB}" srcOrd="0" destOrd="0" parTransId="{8C0E1CEA-F52B-48DA-84F1-8AD9655AAE5B}" sibTransId="{1394093D-61F4-4CE9-B87C-CAAC3DE434B7}"/>
    <dgm:cxn modelId="{2F4F27AE-949A-4829-95AF-63421897D452}" type="presOf" srcId="{972697D2-12F9-4658-9FDF-3D362FAA5E24}" destId="{0C922FD1-845E-4403-90CD-CAC95F7AB15A}" srcOrd="0" destOrd="0" presId="urn:microsoft.com/office/officeart/2008/layout/AlternatingHexagons"/>
    <dgm:cxn modelId="{54E301C8-896B-4603-8BDD-D67C8406948D}" type="presOf" srcId="{4CDD565B-B866-4A58-87DD-DD8B1D86E62B}" destId="{CA9ECC49-8AAD-47FE-A540-541411CA9BDC}" srcOrd="0" destOrd="0" presId="urn:microsoft.com/office/officeart/2008/layout/AlternatingHexagons"/>
    <dgm:cxn modelId="{BD9B22E8-0AB2-444E-9617-CC1B324274D1}" type="presOf" srcId="{04237D48-2B7B-449E-B2C8-C15D65E22A7C}" destId="{353FB55A-3206-4A52-A2C8-25F76BD212D3}" srcOrd="0" destOrd="0" presId="urn:microsoft.com/office/officeart/2008/layout/AlternatingHexagons"/>
    <dgm:cxn modelId="{8045DAE9-82AB-4541-B5B0-31C8764027CE}" srcId="{BF90871F-B478-4E6E-BDFF-FABF597A079D}" destId="{4CDD565B-B866-4A58-87DD-DD8B1D86E62B}" srcOrd="2" destOrd="0" parTransId="{A2620094-148B-4FFC-A897-DE01BBE7291F}" sibTransId="{66548745-FD11-4F1E-82D6-8D29D966783E}"/>
    <dgm:cxn modelId="{8018701B-C12B-4297-8D98-DF573196354C}" type="presParOf" srcId="{A4AA9AFC-B1B2-4308-99FD-D0A2F8FCF9FB}" destId="{8C11F1D0-AB3C-47DF-A919-2006A09EB705}" srcOrd="0" destOrd="0" presId="urn:microsoft.com/office/officeart/2008/layout/AlternatingHexagons"/>
    <dgm:cxn modelId="{2B00C6A6-99BA-4BB2-81C7-C60C4D287837}" type="presParOf" srcId="{8C11F1D0-AB3C-47DF-A919-2006A09EB705}" destId="{EB749756-BA0B-4628-9F18-71740DF17998}" srcOrd="0" destOrd="0" presId="urn:microsoft.com/office/officeart/2008/layout/AlternatingHexagons"/>
    <dgm:cxn modelId="{C55FF8E3-13E1-410D-AB47-3FFE788E20E0}" type="presParOf" srcId="{8C11F1D0-AB3C-47DF-A919-2006A09EB705}" destId="{E728C284-D9D3-4A2E-AB06-BF3A6471D567}" srcOrd="1" destOrd="0" presId="urn:microsoft.com/office/officeart/2008/layout/AlternatingHexagons"/>
    <dgm:cxn modelId="{F3B3C351-92A7-4790-AB0C-92E3C11FC276}" type="presParOf" srcId="{8C11F1D0-AB3C-47DF-A919-2006A09EB705}" destId="{668F8A17-720B-4233-96FB-3B36D8124DB6}" srcOrd="2" destOrd="0" presId="urn:microsoft.com/office/officeart/2008/layout/AlternatingHexagons"/>
    <dgm:cxn modelId="{D05AF570-CC7F-4194-A2BD-FA398BF69DB7}" type="presParOf" srcId="{8C11F1D0-AB3C-47DF-A919-2006A09EB705}" destId="{57586ACF-87A2-49BF-80EE-E7AAAA5DF123}" srcOrd="3" destOrd="0" presId="urn:microsoft.com/office/officeart/2008/layout/AlternatingHexagons"/>
    <dgm:cxn modelId="{15D39134-F838-44BC-A522-719CE623672D}" type="presParOf" srcId="{8C11F1D0-AB3C-47DF-A919-2006A09EB705}" destId="{353FB55A-3206-4A52-A2C8-25F76BD212D3}" srcOrd="4" destOrd="0" presId="urn:microsoft.com/office/officeart/2008/layout/AlternatingHexagons"/>
    <dgm:cxn modelId="{5C5DE118-9B5F-4350-9C8B-A59BEDF3ADEC}" type="presParOf" srcId="{A4AA9AFC-B1B2-4308-99FD-D0A2F8FCF9FB}" destId="{9C7472F0-F1F3-4F43-ADEA-1B2389313394}" srcOrd="1" destOrd="0" presId="urn:microsoft.com/office/officeart/2008/layout/AlternatingHexagons"/>
    <dgm:cxn modelId="{2E289880-65C0-4C77-960A-E13677031F4B}" type="presParOf" srcId="{A4AA9AFC-B1B2-4308-99FD-D0A2F8FCF9FB}" destId="{61A222D8-A4B8-44B1-A2EE-0B2CD589B92F}" srcOrd="2" destOrd="0" presId="urn:microsoft.com/office/officeart/2008/layout/AlternatingHexagons"/>
    <dgm:cxn modelId="{6D430F23-CE91-42FA-8978-8A0614EEDB86}" type="presParOf" srcId="{61A222D8-A4B8-44B1-A2EE-0B2CD589B92F}" destId="{932E6F70-E60D-4226-B92D-B0BF4891D8A8}" srcOrd="0" destOrd="0" presId="urn:microsoft.com/office/officeart/2008/layout/AlternatingHexagons"/>
    <dgm:cxn modelId="{D4A618FE-20E4-490E-94A7-A092DDA43E1F}" type="presParOf" srcId="{61A222D8-A4B8-44B1-A2EE-0B2CD589B92F}" destId="{98B9BAF4-8FD4-417E-88FD-FD668BBAED08}" srcOrd="1" destOrd="0" presId="urn:microsoft.com/office/officeart/2008/layout/AlternatingHexagons"/>
    <dgm:cxn modelId="{9B28AF10-1525-48D3-A121-891993AC3FB4}" type="presParOf" srcId="{61A222D8-A4B8-44B1-A2EE-0B2CD589B92F}" destId="{C964FD2B-BC13-421B-A44C-7E96C8D95717}" srcOrd="2" destOrd="0" presId="urn:microsoft.com/office/officeart/2008/layout/AlternatingHexagons"/>
    <dgm:cxn modelId="{70056BF2-069A-4A61-B6AE-961B336920DE}" type="presParOf" srcId="{61A222D8-A4B8-44B1-A2EE-0B2CD589B92F}" destId="{8171B690-7845-43FE-B054-43F48B67C6E5}" srcOrd="3" destOrd="0" presId="urn:microsoft.com/office/officeart/2008/layout/AlternatingHexagons"/>
    <dgm:cxn modelId="{87395815-8708-4B78-8267-C4069E554348}" type="presParOf" srcId="{61A222D8-A4B8-44B1-A2EE-0B2CD589B92F}" destId="{A3713288-36E0-4C46-96FD-3ECA79AC925E}" srcOrd="4" destOrd="0" presId="urn:microsoft.com/office/officeart/2008/layout/AlternatingHexagons"/>
    <dgm:cxn modelId="{FF28A28A-51A6-4613-9194-873435EBB624}" type="presParOf" srcId="{A4AA9AFC-B1B2-4308-99FD-D0A2F8FCF9FB}" destId="{0624F3F5-F38B-4BD7-BC6D-9BE437EFFE81}" srcOrd="3" destOrd="0" presId="urn:microsoft.com/office/officeart/2008/layout/AlternatingHexagons"/>
    <dgm:cxn modelId="{F31588FE-E1F6-424B-896B-7C229EABA61B}" type="presParOf" srcId="{A4AA9AFC-B1B2-4308-99FD-D0A2F8FCF9FB}" destId="{C5683BE3-F1FC-40ED-96F9-6BC19E38BA05}" srcOrd="4" destOrd="0" presId="urn:microsoft.com/office/officeart/2008/layout/AlternatingHexagons"/>
    <dgm:cxn modelId="{D0A1EA23-CAED-460A-A6F4-021B1085F615}" type="presParOf" srcId="{C5683BE3-F1FC-40ED-96F9-6BC19E38BA05}" destId="{CA9ECC49-8AAD-47FE-A540-541411CA9BDC}" srcOrd="0" destOrd="0" presId="urn:microsoft.com/office/officeart/2008/layout/AlternatingHexagons"/>
    <dgm:cxn modelId="{DD069D89-E363-416E-B32D-ABAA0E5381AA}" type="presParOf" srcId="{C5683BE3-F1FC-40ED-96F9-6BC19E38BA05}" destId="{0C922FD1-845E-4403-90CD-CAC95F7AB15A}" srcOrd="1" destOrd="0" presId="urn:microsoft.com/office/officeart/2008/layout/AlternatingHexagons"/>
    <dgm:cxn modelId="{F12272DC-924F-4D78-812B-44D7AF170B9C}" type="presParOf" srcId="{C5683BE3-F1FC-40ED-96F9-6BC19E38BA05}" destId="{57CC68DB-4DC5-46BC-9805-84B02AC61DA7}" srcOrd="2" destOrd="0" presId="urn:microsoft.com/office/officeart/2008/layout/AlternatingHexagons"/>
    <dgm:cxn modelId="{976943EE-7682-4F53-AAE0-C7D89899D0F0}" type="presParOf" srcId="{C5683BE3-F1FC-40ED-96F9-6BC19E38BA05}" destId="{D9B67438-E971-464A-83D1-B8E561C802B7}" srcOrd="3" destOrd="0" presId="urn:microsoft.com/office/officeart/2008/layout/AlternatingHexagons"/>
    <dgm:cxn modelId="{ADDFB828-A4E0-4A58-BB81-E62653043E82}" type="presParOf" srcId="{C5683BE3-F1FC-40ED-96F9-6BC19E38BA05}" destId="{FCE28A71-38F9-49E2-AA61-B11FBEDF59D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749756-BA0B-4628-9F18-71740DF17998}">
      <dsp:nvSpPr>
        <dsp:cNvPr id="0" name=""/>
        <dsp:cNvSpPr/>
      </dsp:nvSpPr>
      <dsp:spPr>
        <a:xfrm rot="5400000">
          <a:off x="3506806" y="130656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Role model</a:t>
          </a:r>
        </a:p>
      </dsp:txBody>
      <dsp:txXfrm rot="-5400000">
        <a:off x="3909687" y="313106"/>
        <a:ext cx="1202866" cy="1382606"/>
      </dsp:txXfrm>
    </dsp:sp>
    <dsp:sp modelId="{E728C284-D9D3-4A2E-AB06-BF3A6471D567}">
      <dsp:nvSpPr>
        <dsp:cNvPr id="0" name=""/>
        <dsp:cNvSpPr/>
      </dsp:nvSpPr>
      <dsp:spPr>
        <a:xfrm>
          <a:off x="5437901" y="401821"/>
          <a:ext cx="2241629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/>
        </a:p>
      </dsp:txBody>
      <dsp:txXfrm>
        <a:off x="5437901" y="401821"/>
        <a:ext cx="2241629" cy="1205177"/>
      </dsp:txXfrm>
    </dsp:sp>
    <dsp:sp modelId="{353FB55A-3206-4A52-A2C8-25F76BD212D3}">
      <dsp:nvSpPr>
        <dsp:cNvPr id="0" name=""/>
        <dsp:cNvSpPr/>
      </dsp:nvSpPr>
      <dsp:spPr>
        <a:xfrm rot="5400000">
          <a:off x="651834" y="1863098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Have used mathematics in economics courses </a:t>
          </a:r>
        </a:p>
      </dsp:txBody>
      <dsp:txXfrm rot="-5400000">
        <a:off x="1054715" y="2045548"/>
        <a:ext cx="1202866" cy="1382606"/>
      </dsp:txXfrm>
    </dsp:sp>
    <dsp:sp modelId="{932E6F70-E60D-4226-B92D-B0BF4891D8A8}">
      <dsp:nvSpPr>
        <dsp:cNvPr id="0" name=""/>
        <dsp:cNvSpPr/>
      </dsp:nvSpPr>
      <dsp:spPr>
        <a:xfrm rot="5400000">
          <a:off x="2559537" y="1835580"/>
          <a:ext cx="2008628" cy="1747506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rcRect/>
          <a:stretch>
            <a:fillRect t="-2000" b="-2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 dirty="0"/>
        </a:p>
      </dsp:txBody>
      <dsp:txXfrm rot="-5400000">
        <a:off x="2962418" y="2018030"/>
        <a:ext cx="1202866" cy="1382606"/>
      </dsp:txXfrm>
    </dsp:sp>
    <dsp:sp modelId="{98B9BAF4-8FD4-417E-88FD-FD668BBAED08}">
      <dsp:nvSpPr>
        <dsp:cNvPr id="0" name=""/>
        <dsp:cNvSpPr/>
      </dsp:nvSpPr>
      <dsp:spPr>
        <a:xfrm>
          <a:off x="448468" y="2106744"/>
          <a:ext cx="2169318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/>
        </a:p>
      </dsp:txBody>
      <dsp:txXfrm>
        <a:off x="448468" y="2106744"/>
        <a:ext cx="2169318" cy="1205177"/>
      </dsp:txXfrm>
    </dsp:sp>
    <dsp:sp modelId="{A3713288-36E0-4C46-96FD-3ECA79AC925E}">
      <dsp:nvSpPr>
        <dsp:cNvPr id="0" name=""/>
        <dsp:cNvSpPr/>
      </dsp:nvSpPr>
      <dsp:spPr>
        <a:xfrm rot="5400000">
          <a:off x="4446844" y="1835580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Link between students and lecturer</a:t>
          </a:r>
        </a:p>
      </dsp:txBody>
      <dsp:txXfrm rot="-5400000">
        <a:off x="4849725" y="2018030"/>
        <a:ext cx="1202866" cy="1382606"/>
      </dsp:txXfrm>
    </dsp:sp>
    <dsp:sp modelId="{CA9ECC49-8AAD-47FE-A540-541411CA9BDC}">
      <dsp:nvSpPr>
        <dsp:cNvPr id="0" name=""/>
        <dsp:cNvSpPr/>
      </dsp:nvSpPr>
      <dsp:spPr>
        <a:xfrm rot="5400000">
          <a:off x="3506806" y="3540503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Student perspective on being new at the university </a:t>
          </a:r>
        </a:p>
      </dsp:txBody>
      <dsp:txXfrm rot="-5400000">
        <a:off x="3909687" y="3722953"/>
        <a:ext cx="1202866" cy="1382606"/>
      </dsp:txXfrm>
    </dsp:sp>
    <dsp:sp modelId="{0C922FD1-845E-4403-90CD-CAC95F7AB15A}">
      <dsp:nvSpPr>
        <dsp:cNvPr id="0" name=""/>
        <dsp:cNvSpPr/>
      </dsp:nvSpPr>
      <dsp:spPr>
        <a:xfrm>
          <a:off x="5437901" y="3811668"/>
          <a:ext cx="2241629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/>
        </a:p>
      </dsp:txBody>
      <dsp:txXfrm>
        <a:off x="5437901" y="3811668"/>
        <a:ext cx="2241629" cy="1205177"/>
      </dsp:txXfrm>
    </dsp:sp>
    <dsp:sp modelId="{FCE28A71-38F9-49E2-AA61-B11FBEDF59D1}">
      <dsp:nvSpPr>
        <dsp:cNvPr id="0" name=""/>
        <dsp:cNvSpPr/>
      </dsp:nvSpPr>
      <dsp:spPr>
        <a:xfrm rot="5400000">
          <a:off x="1551171" y="130560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…</a:t>
          </a:r>
        </a:p>
      </dsp:txBody>
      <dsp:txXfrm rot="-5400000">
        <a:off x="1954052" y="313010"/>
        <a:ext cx="1202866" cy="1382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61BD4-D259-4B5E-BB67-191F64298DC9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CF7D8-B7E0-4C22-8219-29BAE425F7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240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course traditionally delivered by </a:t>
            </a:r>
            <a:r>
              <a:rPr lang="en-GB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in large lectures by a single instructor, in combination with group work facilitated by student mentors. </a:t>
            </a:r>
            <a:endParaRPr lang="nb-NO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CF7D8-B7E0-4C22-8219-29BAE425F77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791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by involving student mentors to create video resources on key mathematical concepts relevant to the first-year students in the mathematics course.</a:t>
            </a:r>
          </a:p>
          <a:p>
            <a:pPr marL="285750" indent="-285750">
              <a:buFontTx/>
              <a:buChar char="-"/>
            </a:pPr>
            <a:r>
              <a:rPr lang="en-GB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Student mentors are the boundary people here which brings in the student voice </a:t>
            </a:r>
          </a:p>
          <a:p>
            <a:pPr marL="628650" lvl="1" indent="-171450">
              <a:buFontTx/>
              <a:buChar char="-"/>
            </a:pPr>
            <a:r>
              <a:rPr lang="en-GB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They are the link between the lecturer and the large student group of first-year students</a:t>
            </a:r>
          </a:p>
          <a:p>
            <a:pPr marL="628650" lvl="1" indent="-171450">
              <a:buFontTx/>
              <a:buChar char="-"/>
            </a:pPr>
            <a:r>
              <a:rPr lang="en-GB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They are role models for the younger students</a:t>
            </a:r>
          </a:p>
          <a:p>
            <a:pPr marL="628650" lvl="1" indent="-171450">
              <a:buFontTx/>
              <a:buChar char="-"/>
            </a:pPr>
            <a:r>
              <a:rPr lang="en-GB" dirty="0"/>
              <a:t>They know what difficulties the first year students meet </a:t>
            </a:r>
          </a:p>
          <a:p>
            <a:pPr marL="628650" lvl="1" indent="-171450">
              <a:buFontTx/>
              <a:buChar char="-"/>
            </a:pPr>
            <a:r>
              <a:rPr lang="en-GB" dirty="0"/>
              <a:t>They have used math in economics courses </a:t>
            </a:r>
          </a:p>
          <a:p>
            <a:pPr marL="1085850" lvl="2" indent="-171450">
              <a:buFontTx/>
              <a:buChar char="-"/>
            </a:pPr>
            <a:r>
              <a:rPr lang="en-GB" dirty="0"/>
              <a:t>Which is the clue for our project </a:t>
            </a:r>
          </a:p>
          <a:p>
            <a:pPr marL="1085850" lvl="2" indent="-171450">
              <a:buFontTx/>
              <a:buChar char="-"/>
            </a:pPr>
            <a:endParaRPr lang="en-GB" dirty="0"/>
          </a:p>
          <a:p>
            <a:pPr marL="171450" lvl="0" indent="-171450">
              <a:buFontTx/>
              <a:buChar char="-"/>
            </a:pPr>
            <a:r>
              <a:rPr lang="en-GB" dirty="0"/>
              <a:t>Loch and Lamborn’s: </a:t>
            </a:r>
            <a:r>
              <a:rPr lang="en-GB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They found that the higher-year students were uniquely positioned to understand and address the challenges first-year students face in seeing the relevance of mathematics for their vocational courses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CF7D8-B7E0-4C22-8219-29BAE425F77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154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Students perception about SPV </a:t>
            </a:r>
          </a:p>
          <a:p>
            <a:endParaRPr lang="en-GB" dirty="0"/>
          </a:p>
          <a:p>
            <a:r>
              <a:rPr lang="en-GB" dirty="0"/>
              <a:t>Research project as well as developmental work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CF7D8-B7E0-4C22-8219-29BAE425F77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298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CF7D8-B7E0-4C22-8219-29BAE425F77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654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students streamed 3,659 minutes of content –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equvivalent</a:t>
            </a:r>
            <a:r>
              <a:rPr lang="en-GB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to approx. 61 hours. </a:t>
            </a:r>
          </a:p>
          <a:p>
            <a:endParaRPr lang="en-GB" sz="1800" dirty="0"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Thus, students usually complete a video if they open it.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8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CF7D8-B7E0-4C22-8219-29BAE425F77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286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latin typeface="Times New Roman" panose="02020603050405020304" pitchFamily="18" charset="0"/>
              </a:rPr>
              <a:t>Engagement </a:t>
            </a:r>
            <a:r>
              <a:rPr lang="en-GB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unevenly distributed across the videos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Times New Roman" panose="02020603050405020304" pitchFamily="18" charset="0"/>
              </a:rPr>
              <a:t>- </a:t>
            </a:r>
            <a:r>
              <a:rPr lang="en-GB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Topics directly aligned with core syllabus items for the final examination (elasticity, derivatives, integration) drew the most interest, while remedial or supplementary material attracted more modest interest. </a:t>
            </a:r>
            <a:endParaRPr lang="nb-NO" sz="18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r>
              <a:rPr lang="en-GB" dirty="0"/>
              <a:t>	- </a:t>
            </a:r>
            <a:r>
              <a:rPr lang="en-GB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The two elasticity videos (“Elasticity – what is that” and “Elasticity – relevance in economics”) alone generated 214 view events and 13.8 hours of watching time.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CF7D8-B7E0-4C22-8219-29BAE425F77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774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Bilde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viser</a:t>
            </a:r>
            <a:r>
              <a:rPr lang="en-GB" dirty="0"/>
              <a:t>: </a:t>
            </a:r>
            <a:r>
              <a:rPr lang="en-GB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Daily usage statistics corroborate these intentions: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viewing remained low through January,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rose modestly in late February and mid-March when, e.g., the elasticity videos were released,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and climbed sharply during the two weeks leading up to the 5</a:t>
            </a:r>
            <a:r>
              <a:rPr lang="en-GB" sz="1800" baseline="300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th</a:t>
            </a:r>
            <a:r>
              <a:rPr lang="en-GB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of May examination, peaking on the 30th of April with almost 400 plays and more than 1,200 streamed minutes.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The temporal spike, coupled with topic-specific popularity, indicates that students used the mentor videos primarily as last-minute revision aids, precisely as they had predicted in the questionnaire.</a:t>
            </a:r>
            <a:endParaRPr lang="nb-NO" sz="18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CF7D8-B7E0-4C22-8219-29BAE425F77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469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CF7D8-B7E0-4C22-8219-29BAE425F77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844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00A7C-4D7C-B786-58F9-D872B860A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ECCBC3-464E-D22B-30FB-F0F752AC67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89FC7-7F25-6609-4EAB-130E6954B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26B2-93D9-41EF-AC13-33724B4081E6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8B069-0DF3-B139-C8A4-0C4E1EC88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60BFD-ABF3-9EBA-07E6-3C044D345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E60A-637E-4878-A299-A86BCDAB43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558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48864-DA68-2D5B-7849-836AE158A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182B7B-B616-6E0A-0361-B01FAD59DA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2DC04-765C-56BC-C469-F44C170CF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26B2-93D9-41EF-AC13-33724B4081E6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0E289-DAC5-4203-662A-CF4BD3AE0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9266A-525B-CE1C-93D3-7F28023DB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E60A-637E-4878-A299-A86BCDAB43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21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C52118-D681-ACA5-724F-F7041991F4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9A93BF-C647-0321-A817-BA7463CE58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9FF10-70A5-D0F9-F760-086BA1056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26B2-93D9-41EF-AC13-33724B4081E6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9D051-FEE7-31A7-A929-AEB1B93D1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F00FF-439D-98B0-0520-ECA4AF8B8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E60A-637E-4878-A299-A86BCDAB43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978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C1975-8D3C-44F0-13C1-9CB4C82EF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44F88-5EE4-BFF0-6F74-386067913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10D29-648F-93EC-6176-E98AF7D5A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26B2-93D9-41EF-AC13-33724B4081E6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BECC2-778B-3443-6E99-91402D70A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48DD2-F018-E249-6095-3CA08F6EC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E60A-637E-4878-A299-A86BCDAB43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237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9DA8F-60DB-B833-F32E-BD179E9C6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83B20-915D-DECB-5F01-076EA74E3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A0577-3070-365F-3023-7430FF85C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26B2-93D9-41EF-AC13-33724B4081E6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3AF1C-8C8A-B5DF-2F6F-FDAF3CB3C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22F11-3618-B7D2-D8E7-904290A58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E60A-637E-4878-A299-A86BCDAB43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317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8D4EB-66C1-E2BF-6BEA-5C3FD4936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DF2A0-C8FD-67DA-1062-15E68B5DC5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71CE2E-E0FD-86C0-F5C8-F00AFA439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28EE31-3C5A-775C-0A21-1D4E58469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26B2-93D9-41EF-AC13-33724B4081E6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791643-B657-4BE8-5D6E-BD4C39CCA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37BD52-C1FB-BD1E-3F3F-7263BA685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E60A-637E-4878-A299-A86BCDAB43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75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1E304-A615-A9FA-2DEA-94B35754C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C8268B-6AD7-19B8-7B47-22AA1B596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1C1C06-F65B-54AE-8AC9-9A480247C2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3807D5-1329-8369-07FF-8066E26B79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D2D340-DAB5-A38C-C267-668DDCE63D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410432-FD55-2F08-CB5E-5331648E5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26B2-93D9-41EF-AC13-33724B4081E6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A28312-4D6B-98BD-D682-C55B95FE2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D47818-0DF4-42B5-6B43-14CFD1174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E60A-637E-4878-A299-A86BCDAB43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201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0C758-7B88-2832-E60F-C6B149DDA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4A9115-C077-50B9-79C1-2D40B1649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26B2-93D9-41EF-AC13-33724B4081E6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2DB071-A180-7F82-FEE1-14BCE5E00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240A3D-231B-BCFA-CB78-871DD16AD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E60A-637E-4878-A299-A86BCDAB43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621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4325F1-0746-68A6-7A4D-35C7C8BE8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26B2-93D9-41EF-AC13-33724B4081E6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A49FDE-AE36-53BB-84F6-8BE71790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6EB159-AC5C-AAE1-1A7A-C4D9426E3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E60A-637E-4878-A299-A86BCDAB43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262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B86B7-929A-C49C-7703-5CB024710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F8DA7-32FD-8918-4569-9659F7DEB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BD4CD6-A1C5-1BB5-28F8-3A7CCE06CA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D8E9B-AAB3-203A-8CF9-97294F815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26B2-93D9-41EF-AC13-33724B4081E6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C05C21-1905-FC3F-7939-CECDABD49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BF6123-3B3B-DBBD-E174-BB5142545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E60A-637E-4878-A299-A86BCDAB43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676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D9062-C9B7-2397-4CCC-EE8F818D4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B98EC6-1384-54CF-5637-3412852F7E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3FE595-1F0B-2C3A-64D9-E3AE91F446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6EBE45-7C45-CEE4-DCC2-9819712A0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26B2-93D9-41EF-AC13-33724B4081E6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799064-5443-BBF5-3316-A2BFCF269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166408-0959-6807-ED93-525D3F103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E60A-637E-4878-A299-A86BCDAB43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342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C3AFEB-7667-E781-AE57-7ECABE510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FDAE4-4C9F-0231-3C0A-DFC880A41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2A50F-BC65-D60E-D1B1-3035E4252E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B626B2-93D9-41EF-AC13-33724B4081E6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81925-C590-1E11-750E-09018305E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5FCEB-FEE3-58EC-4D65-4978161515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27E60A-637E-4878-A299-A86BCDAB43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207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nders.s.fidje@uia.no" TargetMode="External"/><Relationship Id="rId2" Type="http://schemas.openxmlformats.org/officeDocument/2006/relationships/hyperlink" Target="mailto:ida.landgards@uia.no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B10FF-55FD-7BD1-D491-8E3ADF57ED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2600" b="1" kern="1400" spc="-50" dirty="0">
                <a:effectLst/>
                <a:ea typeface="Times New Roman" panose="02020603050405020304" pitchFamily="18" charset="0"/>
              </a:rPr>
              <a:t>Enhancing First-Year Economics Students’ Engagement with Mathematics </a:t>
            </a:r>
            <a:br>
              <a:rPr lang="en-GB" sz="2600" b="1" kern="1400" spc="-50" dirty="0">
                <a:effectLst/>
                <a:ea typeface="Times New Roman" panose="02020603050405020304" pitchFamily="18" charset="0"/>
              </a:rPr>
            </a:br>
            <a:r>
              <a:rPr lang="en-GB" sz="2600" b="1" kern="1400" spc="-50" dirty="0">
                <a:effectLst/>
                <a:ea typeface="Times New Roman" panose="02020603050405020304" pitchFamily="18" charset="0"/>
              </a:rPr>
              <a:t>Through Student-Produced Videos</a:t>
            </a:r>
            <a:endParaRPr lang="en-GB" sz="2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F0D0F0-98CC-551C-F62F-AE3126C1C0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sz="1600" kern="1400" spc="-50" dirty="0">
                <a:effectLst/>
                <a:ea typeface="Times New Roman" panose="02020603050405020304" pitchFamily="18" charset="0"/>
              </a:rPr>
              <a:t>Ida Landgärds-Tarvoll</a:t>
            </a:r>
            <a:r>
              <a:rPr lang="nb-NO" sz="1600" i="1" kern="1400" spc="-50" dirty="0">
                <a:effectLst/>
                <a:ea typeface="Times New Roman" panose="02020603050405020304" pitchFamily="18" charset="0"/>
              </a:rPr>
              <a:t>,</a:t>
            </a:r>
            <a:r>
              <a:rPr lang="nb-NO" sz="1600" dirty="0">
                <a:effectLst/>
                <a:ea typeface="Aptos" panose="020B0004020202020204" pitchFamily="34" charset="0"/>
              </a:rPr>
              <a:t> </a:t>
            </a:r>
            <a:r>
              <a:rPr lang="nb-NO" sz="1600" i="1" kern="1400" spc="-50" dirty="0">
                <a:effectLst/>
                <a:ea typeface="Times New Roman" panose="02020603050405020304" pitchFamily="18" charset="0"/>
                <a:hlinkClick r:id="rId2"/>
              </a:rPr>
              <a:t>ida.landgards@uia.no</a:t>
            </a:r>
            <a:r>
              <a:rPr lang="nb-NO" sz="1600" i="1" kern="1400" spc="-50" dirty="0">
                <a:effectLst/>
                <a:ea typeface="Times New Roman" panose="02020603050405020304" pitchFamily="18" charset="0"/>
              </a:rPr>
              <a:t>  </a:t>
            </a:r>
            <a:br>
              <a:rPr lang="nb-NO" sz="1600" i="1" kern="1400" spc="-50" dirty="0">
                <a:effectLst/>
                <a:ea typeface="Times New Roman" panose="02020603050405020304" pitchFamily="18" charset="0"/>
              </a:rPr>
            </a:br>
            <a:r>
              <a:rPr lang="nb-NO" sz="1600" kern="1400" spc="-50" dirty="0">
                <a:effectLst/>
                <a:ea typeface="Times New Roman" panose="02020603050405020304" pitchFamily="18" charset="0"/>
              </a:rPr>
              <a:t>Anders Skarpeteig Fidje</a:t>
            </a:r>
            <a:r>
              <a:rPr lang="nb-NO" sz="1600" i="1" kern="1400" spc="-50" dirty="0">
                <a:effectLst/>
                <a:ea typeface="Times New Roman" panose="02020603050405020304" pitchFamily="18" charset="0"/>
              </a:rPr>
              <a:t>, </a:t>
            </a:r>
            <a:r>
              <a:rPr lang="nb-NO" sz="1600" i="1" kern="1400" spc="-50" dirty="0">
                <a:effectLst/>
                <a:ea typeface="Times New Roman" panose="02020603050405020304" pitchFamily="18" charset="0"/>
                <a:hlinkClick r:id="rId3"/>
              </a:rPr>
              <a:t>anders.s.fidje@uia.no</a:t>
            </a:r>
            <a:r>
              <a:rPr lang="nb-NO" sz="1600" i="1" kern="1400" spc="-50" dirty="0">
                <a:effectLst/>
                <a:ea typeface="Times New Roman" panose="02020603050405020304" pitchFamily="18" charset="0"/>
              </a:rPr>
              <a:t> </a:t>
            </a:r>
            <a:endParaRPr lang="nb-NO" sz="1600" dirty="0">
              <a:effectLst/>
              <a:ea typeface="Aptos" panose="020B00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6657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B531F-84E5-2118-6EB9-FBC69B06D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369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/>
              <a:t>Insights and further research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8BF21-9E8D-5A3D-5900-655534365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Autofit/>
          </a:bodyPr>
          <a:lstStyle/>
          <a:p>
            <a:r>
              <a:rPr lang="en-GB" sz="2200" dirty="0"/>
              <a:t>Results indicate: </a:t>
            </a:r>
          </a:p>
          <a:p>
            <a:pPr lvl="1"/>
            <a:r>
              <a:rPr lang="en-GB" sz="2200" dirty="0">
                <a:effectLst/>
                <a:ea typeface="Aptos" panose="020B0004020202020204" pitchFamily="34" charset="0"/>
              </a:rPr>
              <a:t>SPVs were primarily used by first-year economics students as a strategic revision aid leading up to the final examination.</a:t>
            </a:r>
          </a:p>
          <a:p>
            <a:pPr lvl="1"/>
            <a:r>
              <a:rPr lang="en-GB" sz="2200" dirty="0"/>
              <a:t>Students perceive SPVs as useful resources </a:t>
            </a:r>
          </a:p>
          <a:p>
            <a:pPr marL="457200" lvl="1" indent="0">
              <a:buNone/>
            </a:pPr>
            <a:endParaRPr lang="en-GB" sz="2200" dirty="0"/>
          </a:p>
          <a:p>
            <a:r>
              <a:rPr lang="en-GB" sz="2200" dirty="0"/>
              <a:t>Insights: </a:t>
            </a:r>
          </a:p>
          <a:p>
            <a:pPr lvl="1"/>
            <a:r>
              <a:rPr lang="en-GB" sz="2200" dirty="0"/>
              <a:t>Y</a:t>
            </a:r>
            <a:r>
              <a:rPr lang="en-US" sz="2200" dirty="0" err="1"/>
              <a:t>ounger</a:t>
            </a:r>
            <a:r>
              <a:rPr lang="en-US" sz="2200" dirty="0"/>
              <a:t> students value extra learning material and benefit from having additional support beyond lectures.</a:t>
            </a:r>
          </a:p>
          <a:p>
            <a:pPr lvl="1"/>
            <a:r>
              <a:rPr lang="en-US" sz="2200" dirty="0"/>
              <a:t>Student voices matter – first-year students listen to what older peers explain in the videos.</a:t>
            </a:r>
          </a:p>
          <a:p>
            <a:pPr lvl="1"/>
            <a:r>
              <a:rPr lang="en-US" sz="2200" dirty="0"/>
              <a:t>SPVs add meaningful support to the learning process.</a:t>
            </a:r>
          </a:p>
          <a:p>
            <a:pPr marL="457200" lvl="1" indent="0">
              <a:buNone/>
            </a:pPr>
            <a:endParaRPr lang="en-US" sz="2200" dirty="0"/>
          </a:p>
          <a:p>
            <a:r>
              <a:rPr lang="en-US" sz="2200" dirty="0"/>
              <a:t>Future research:</a:t>
            </a:r>
          </a:p>
          <a:p>
            <a:pPr lvl="1"/>
            <a:r>
              <a:rPr lang="en-US" sz="2200" dirty="0"/>
              <a:t>Explore how SPVs can support learning earlier in the semester and be integrated within lectures to highlight the relevance of mathematics in economics.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70703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1DA77-8631-F46D-8416-D4DB608AE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9607" y="2093843"/>
            <a:ext cx="5993020" cy="1713258"/>
          </a:xfrm>
        </p:spPr>
        <p:txBody>
          <a:bodyPr/>
          <a:lstStyle/>
          <a:p>
            <a:r>
              <a:rPr lang="en-GB" dirty="0"/>
              <a:t>Thank you! </a:t>
            </a:r>
          </a:p>
        </p:txBody>
      </p:sp>
    </p:spTree>
    <p:extLst>
      <p:ext uri="{BB962C8B-B14F-4D97-AF65-F5344CB8AC3E}">
        <p14:creationId xmlns:p14="http://schemas.microsoft.com/office/powerpoint/2010/main" val="699191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2F929-D4EB-B0D6-33BF-19BEB43E2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625" y="294103"/>
            <a:ext cx="10515600" cy="1325563"/>
          </a:xfrm>
        </p:spPr>
        <p:txBody>
          <a:bodyPr/>
          <a:lstStyle/>
          <a:p>
            <a:r>
              <a:rPr lang="en-GB" dirty="0"/>
              <a:t>Background of the study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89C2E-DBF6-72A3-279F-05ECDF7B1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625" y="1690688"/>
            <a:ext cx="4648200" cy="4351338"/>
          </a:xfrm>
        </p:spPr>
        <p:txBody>
          <a:bodyPr/>
          <a:lstStyle/>
          <a:p>
            <a:r>
              <a:rPr lang="en-GB" dirty="0"/>
              <a:t>Large first-year mathematics course </a:t>
            </a:r>
          </a:p>
          <a:p>
            <a:r>
              <a:rPr lang="en-GB" dirty="0"/>
              <a:t>Students struggle to recognise the relevance of the mathematics </a:t>
            </a:r>
          </a:p>
        </p:txBody>
      </p:sp>
      <p:pic>
        <p:nvPicPr>
          <p:cNvPr id="5" name="Picture 4" descr="A group of people in a lecture hall&#10;&#10;Description automatically generated">
            <a:extLst>
              <a:ext uri="{FF2B5EF4-FFF2-40B4-BE49-F238E27FC236}">
                <a16:creationId xmlns:a16="http://schemas.microsoft.com/office/drawing/2014/main" id="{0746C429-09B4-D34E-950C-471F610E12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376040"/>
            <a:ext cx="6196613" cy="464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191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0D6C9-D8C5-681C-AF6A-35C759BB9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SPVME- Project </a:t>
            </a:r>
            <a:br>
              <a:rPr lang="en-GB" dirty="0">
                <a:latin typeface="+mn-lt"/>
              </a:rPr>
            </a:br>
            <a:r>
              <a:rPr lang="en-GB" sz="1800" dirty="0">
                <a:effectLst/>
                <a:latin typeface="+mn-lt"/>
                <a:ea typeface="Aptos" panose="020B0004020202020204" pitchFamily="34" charset="0"/>
              </a:rPr>
              <a:t>Student- Produced-Videos-in-</a:t>
            </a:r>
            <a:r>
              <a:rPr lang="en-GB" sz="18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Mathematics-Education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61BF4-6044-59D0-B68C-D684C8288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09927" cy="4351338"/>
          </a:xfrm>
        </p:spPr>
        <p:txBody>
          <a:bodyPr>
            <a:normAutofit/>
          </a:bodyPr>
          <a:lstStyle/>
          <a:p>
            <a:r>
              <a:rPr lang="en-GB" sz="2200" dirty="0">
                <a:ea typeface="Aptos" panose="020B0004020202020204" pitchFamily="34" charset="0"/>
              </a:rPr>
              <a:t>A</a:t>
            </a:r>
            <a:r>
              <a:rPr lang="en-GB" sz="2200" dirty="0">
                <a:effectLst/>
                <a:ea typeface="Aptos" panose="020B0004020202020204" pitchFamily="34" charset="0"/>
              </a:rPr>
              <a:t>n effort to enhance the quality of teaching and student engagement</a:t>
            </a:r>
          </a:p>
          <a:p>
            <a:r>
              <a:rPr lang="en-GB" sz="2200" dirty="0">
                <a:solidFill>
                  <a:srgbClr val="000000"/>
                </a:solidFill>
                <a:ea typeface="Aptos" panose="020B0004020202020204" pitchFamily="34" charset="0"/>
              </a:rPr>
              <a:t>I</a:t>
            </a:r>
            <a:r>
              <a:rPr lang="en-GB" sz="2200" dirty="0">
                <a:solidFill>
                  <a:srgbClr val="000000"/>
                </a:solidFill>
                <a:effectLst/>
                <a:ea typeface="Aptos" panose="020B0004020202020204" pitchFamily="34" charset="0"/>
              </a:rPr>
              <a:t>ntegrates the ‘student voice’ into instruction</a:t>
            </a:r>
          </a:p>
          <a:p>
            <a:pPr lvl="1"/>
            <a:r>
              <a:rPr lang="en-GB" sz="2200" dirty="0">
                <a:solidFill>
                  <a:srgbClr val="000000"/>
                </a:solidFill>
              </a:rPr>
              <a:t>Student mentors </a:t>
            </a:r>
            <a:r>
              <a:rPr lang="en-GB" sz="2200" dirty="0">
                <a:effectLst/>
                <a:ea typeface="Aptos" panose="020B0004020202020204" pitchFamily="34" charset="0"/>
              </a:rPr>
              <a:t>second- or third-year economics students</a:t>
            </a:r>
          </a:p>
          <a:p>
            <a:pPr lvl="1"/>
            <a:r>
              <a:rPr lang="en-GB" sz="2200" dirty="0"/>
              <a:t>“Boundary” persons</a:t>
            </a:r>
          </a:p>
          <a:p>
            <a:pPr lvl="1"/>
            <a:endParaRPr lang="en-GB" sz="2200" dirty="0"/>
          </a:p>
          <a:p>
            <a:r>
              <a:rPr lang="en-GB" sz="1800" dirty="0">
                <a:solidFill>
                  <a:srgbClr val="000000"/>
                </a:solidFill>
                <a:effectLst/>
                <a:ea typeface="Aptos" panose="020B0004020202020204" pitchFamily="34" charset="0"/>
              </a:rPr>
              <a:t>Loch and Lamborn’s (2016) Maths Relevance Project</a:t>
            </a:r>
          </a:p>
          <a:p>
            <a:pPr lvl="1"/>
            <a:r>
              <a:rPr lang="en-GB" sz="2200" dirty="0">
                <a:solidFill>
                  <a:srgbClr val="000000"/>
                </a:solidFill>
              </a:rPr>
              <a:t>SPVs in engineering</a:t>
            </a:r>
            <a:endParaRPr lang="en-GB" sz="22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D5BDA26-0DE9-59B0-02E5-759E0587E7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0003657"/>
              </p:ext>
            </p:extLst>
          </p:nvPr>
        </p:nvGraphicFramePr>
        <p:xfrm>
          <a:off x="5574189" y="36512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18BC0974-0D87-B36D-8FE3-742D10F3EB08}"/>
              </a:ext>
            </a:extLst>
          </p:cNvPr>
          <p:cNvGrpSpPr/>
          <p:nvPr/>
        </p:nvGrpSpPr>
        <p:grpSpPr>
          <a:xfrm>
            <a:off x="7317375" y="3775164"/>
            <a:ext cx="1747506" cy="2008628"/>
            <a:chOff x="800150" y="1705019"/>
            <a:chExt cx="1747506" cy="2008628"/>
          </a:xfrm>
        </p:grpSpPr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94FEFDDA-74EF-980A-9549-FD894E8A0BE5}"/>
                </a:ext>
              </a:extLst>
            </p:cNvPr>
            <p:cNvSpPr/>
            <p:nvPr/>
          </p:nvSpPr>
          <p:spPr>
            <a:xfrm rot="5400000">
              <a:off x="669589" y="1835580"/>
              <a:ext cx="2008628" cy="1747506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sz="1600"/>
            </a:p>
          </p:txBody>
        </p:sp>
        <p:sp>
          <p:nvSpPr>
            <p:cNvPr id="9" name="Hexagon 4">
              <a:extLst>
                <a:ext uri="{FF2B5EF4-FFF2-40B4-BE49-F238E27FC236}">
                  <a16:creationId xmlns:a16="http://schemas.microsoft.com/office/drawing/2014/main" id="{DA3825BB-3BAF-69BE-C05F-2494F504D0B3}"/>
                </a:ext>
              </a:extLst>
            </p:cNvPr>
            <p:cNvSpPr txBox="1"/>
            <p:nvPr/>
          </p:nvSpPr>
          <p:spPr>
            <a:xfrm>
              <a:off x="1072470" y="2018030"/>
              <a:ext cx="1202866" cy="13826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kern="1200" dirty="0"/>
                <a:t>Explain mathematics in “student’s language”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1957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4993B-3CDD-576F-7937-36C5D6622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Aim of the project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1093FD-52B0-D737-B203-7FFC8E11FC9C}"/>
              </a:ext>
            </a:extLst>
          </p:cNvPr>
          <p:cNvSpPr txBox="1"/>
          <p:nvPr/>
        </p:nvSpPr>
        <p:spPr>
          <a:xfrm>
            <a:off x="976047" y="1451202"/>
            <a:ext cx="10072953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ea typeface="Aptos" panose="020B0004020202020204" pitchFamily="34" charset="0"/>
              </a:rPr>
              <a:t>W</a:t>
            </a:r>
            <a:r>
              <a:rPr lang="en-GB" sz="2200" dirty="0">
                <a:effectLst/>
                <a:ea typeface="Aptos" panose="020B0004020202020204" pitchFamily="34" charset="0"/>
              </a:rPr>
              <a:t>e aim to understand: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ea typeface="Aptos" panose="020B0004020202020204" pitchFamily="34" charset="0"/>
              </a:rPr>
              <a:t>H</a:t>
            </a:r>
            <a:r>
              <a:rPr lang="en-GB" sz="2200" dirty="0">
                <a:effectLst/>
                <a:ea typeface="Aptos" panose="020B0004020202020204" pitchFamily="34" charset="0"/>
              </a:rPr>
              <a:t>ow such resources act as an interdisciplinary bridge highlighting the relevance of mathematical concepts in economics.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ea typeface="Aptos" panose="020B0004020202020204" pitchFamily="34" charset="0"/>
              </a:rPr>
              <a:t>How first year students engage with SPVs</a:t>
            </a:r>
            <a:endParaRPr lang="en-GB" sz="2200" dirty="0">
              <a:effectLst/>
              <a:ea typeface="Aptos" panose="020B00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ea typeface="Aptos" panose="020B0004020202020204" pitchFamily="34" charset="0"/>
              </a:rPr>
              <a:t>T</a:t>
            </a:r>
            <a:r>
              <a:rPr lang="en-GB" sz="2200" dirty="0">
                <a:effectLst/>
                <a:ea typeface="Aptos" panose="020B0004020202020204" pitchFamily="34" charset="0"/>
              </a:rPr>
              <a:t>he perceived affordances and constraints of SPVs</a:t>
            </a:r>
            <a:endParaRPr lang="en-GB" sz="2200" dirty="0">
              <a:ea typeface="Aptos" panose="020B0004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2200" dirty="0">
              <a:ea typeface="Aptos" panose="020B00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effectLst/>
                <a:ea typeface="Aptos" panose="020B0004020202020204" pitchFamily="34" charset="0"/>
              </a:rPr>
              <a:t>Practical contribution</a:t>
            </a:r>
            <a:r>
              <a:rPr lang="en-GB" sz="2200" dirty="0">
                <a:ea typeface="Aptos" panose="020B0004020202020204" pitchFamily="34" charset="0"/>
              </a:rPr>
              <a:t>: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effectLst/>
                <a:ea typeface="Aptos" panose="020B0004020202020204" pitchFamily="34" charset="0"/>
              </a:rPr>
              <a:t>Resource bank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ea typeface="Aptos" panose="020B0004020202020204" pitchFamily="34" charset="0"/>
              </a:rPr>
              <a:t>Knowledge about co-creation of resources with student mentors </a:t>
            </a:r>
            <a:endParaRPr lang="en-GB" sz="2200" dirty="0">
              <a:effectLst/>
              <a:ea typeface="Aptos" panose="020B00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7121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C5C9-632D-6E42-32D5-96CA33CCE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ea typeface="Aptos" panose="020B0004020202020204" pitchFamily="34" charset="0"/>
              </a:rPr>
              <a:t>S</a:t>
            </a:r>
            <a:r>
              <a:rPr lang="en-GB" dirty="0">
                <a:effectLst/>
                <a:ea typeface="Aptos" panose="020B0004020202020204" pitchFamily="34" charset="0"/>
              </a:rPr>
              <a:t>tudent-produced videos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A8EA5-230A-D56A-7AA1-2FD3F3F47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0234"/>
            <a:ext cx="10515600" cy="5023925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>
                <a:solidFill>
                  <a:srgbClr val="000000"/>
                </a:solidFill>
                <a:ea typeface="Aptos" panose="020B0004020202020204" pitchFamily="34" charset="0"/>
              </a:rPr>
              <a:t>M</a:t>
            </a:r>
            <a:r>
              <a:rPr lang="en-GB" sz="2400" dirty="0">
                <a:solidFill>
                  <a:srgbClr val="000000"/>
                </a:solidFill>
                <a:effectLst/>
                <a:ea typeface="Aptos" panose="020B0004020202020204" pitchFamily="34" charset="0"/>
              </a:rPr>
              <a:t>entors present mathematical concepts in an accessible and relatable manner by explaining their practical significance in other economics courses in the ‘student voice’. </a:t>
            </a:r>
          </a:p>
          <a:p>
            <a:pPr lvl="1"/>
            <a:r>
              <a:rPr lang="en-GB" dirty="0">
                <a:solidFill>
                  <a:srgbClr val="000000"/>
                </a:solidFill>
              </a:rPr>
              <a:t>16 videos on 8 topics </a:t>
            </a:r>
          </a:p>
          <a:p>
            <a:pPr lvl="2"/>
            <a:r>
              <a:rPr lang="en-GB" sz="2400" dirty="0">
                <a:solidFill>
                  <a:srgbClr val="000000"/>
                </a:solidFill>
              </a:rPr>
              <a:t>Fractions and percentage</a:t>
            </a:r>
          </a:p>
          <a:p>
            <a:pPr lvl="2"/>
            <a:r>
              <a:rPr lang="en-GB" sz="2400" dirty="0">
                <a:solidFill>
                  <a:srgbClr val="000000"/>
                </a:solidFill>
              </a:rPr>
              <a:t>Linear functions</a:t>
            </a:r>
          </a:p>
          <a:p>
            <a:pPr lvl="2"/>
            <a:r>
              <a:rPr lang="en-GB" sz="2400" dirty="0"/>
              <a:t>Logarithms</a:t>
            </a:r>
          </a:p>
          <a:p>
            <a:pPr lvl="2"/>
            <a:r>
              <a:rPr lang="en-GB" sz="2400" dirty="0"/>
              <a:t>Differentiation</a:t>
            </a:r>
          </a:p>
          <a:p>
            <a:pPr lvl="2"/>
            <a:r>
              <a:rPr lang="en-GB" sz="2400" dirty="0"/>
              <a:t>Elasticity</a:t>
            </a:r>
          </a:p>
          <a:p>
            <a:pPr lvl="2"/>
            <a:r>
              <a:rPr lang="en-GB" sz="2400" dirty="0"/>
              <a:t>Sequences and series </a:t>
            </a:r>
          </a:p>
          <a:p>
            <a:pPr lvl="2"/>
            <a:r>
              <a:rPr lang="en-GB" sz="2400" dirty="0"/>
              <a:t>Integrals</a:t>
            </a:r>
          </a:p>
          <a:p>
            <a:pPr lvl="2"/>
            <a:r>
              <a:rPr lang="en-GB" sz="2400" dirty="0"/>
              <a:t>Lagrange multiplier method</a:t>
            </a:r>
          </a:p>
          <a:p>
            <a:pPr marL="914400" lvl="2" indent="0">
              <a:buNone/>
            </a:pPr>
            <a:endParaRPr lang="en-GB" sz="2400" dirty="0"/>
          </a:p>
          <a:p>
            <a:r>
              <a:rPr lang="en-GB" sz="2400" dirty="0">
                <a:effectLst/>
                <a:ea typeface="Aptos" panose="020B0004020202020204" pitchFamily="34" charset="0"/>
              </a:rPr>
              <a:t>Videos distributed to the first-year students during the spring semester 2025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4866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B615B-5B7D-FA54-3999-6AF7CE4BE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collection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9F4F63-5A01-D2B4-123C-3A131ACE8D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22884"/>
                <a:ext cx="10515600" cy="4812601"/>
              </a:xfrm>
            </p:spPr>
            <p:txBody>
              <a:bodyPr>
                <a:noAutofit/>
              </a:bodyPr>
              <a:lstStyle/>
              <a:p>
                <a:pPr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GB" sz="2000" dirty="0"/>
                  <a:t>Mid-semester questionnaire (answered by 98 enrolled students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≈50%</m:t>
                    </m:r>
                  </m:oMath>
                </a14:m>
                <a:r>
                  <a:rPr lang="en-GB" sz="2000" dirty="0"/>
                  <a:t> of the students)</a:t>
                </a:r>
              </a:p>
              <a:p>
                <a:pPr lvl="1"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GB" sz="2000" dirty="0"/>
                  <a:t>Questions related to their </a:t>
                </a:r>
                <a:r>
                  <a:rPr lang="en-GB" sz="2000" dirty="0">
                    <a:effectLst/>
                    <a:ea typeface="Aptos" panose="020B0004020202020204" pitchFamily="34" charset="0"/>
                  </a:rPr>
                  <a:t>perceptions about implementing such resources in the course.</a:t>
                </a:r>
              </a:p>
              <a:p>
                <a:pPr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GB" sz="2000" dirty="0"/>
                  <a:t>Usage analytics.</a:t>
                </a:r>
              </a:p>
              <a:p>
                <a:pPr lvl="1"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GB" sz="2000" dirty="0">
                    <a:effectLst/>
                    <a:ea typeface="Aptos" panose="020B0004020202020204" pitchFamily="34" charset="0"/>
                  </a:rPr>
                  <a:t>1,319 individual plays or downloads across the 16 SPVs </a:t>
                </a:r>
              </a:p>
              <a:p>
                <a:pPr lvl="1"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GB" sz="2000" dirty="0">
                    <a:ea typeface="Aptos" panose="020B0004020202020204" pitchFamily="34" charset="0"/>
                  </a:rPr>
                  <a:t>S</a:t>
                </a:r>
                <a:r>
                  <a:rPr lang="en-GB" sz="2000" dirty="0">
                    <a:effectLst/>
                    <a:ea typeface="Aptos" panose="020B0004020202020204" pitchFamily="34" charset="0"/>
                  </a:rPr>
                  <a:t>tudents streamed 3,659 minutes of content</a:t>
                </a:r>
              </a:p>
              <a:p>
                <a:pPr lvl="1"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GB" sz="2000" dirty="0">
                    <a:effectLst/>
                    <a:ea typeface="Aptos" panose="020B0004020202020204" pitchFamily="34" charset="0"/>
                  </a:rPr>
                  <a:t>The typical video attracted 82 view events on average (median = 84, range = 54–113)</a:t>
                </a:r>
              </a:p>
              <a:p>
                <a:pPr lvl="1"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GB" sz="2000" dirty="0"/>
                  <a:t>Videos of 2-5minutes. </a:t>
                </a:r>
              </a:p>
              <a:p>
                <a:pPr lvl="1"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GB" sz="2000" dirty="0">
                    <a:ea typeface="Aptos" panose="020B0004020202020204" pitchFamily="34" charset="0"/>
                  </a:rPr>
                  <a:t>M</a:t>
                </a:r>
                <a:r>
                  <a:rPr lang="en-GB" sz="2000" dirty="0">
                    <a:effectLst/>
                    <a:ea typeface="Aptos" panose="020B0004020202020204" pitchFamily="34" charset="0"/>
                  </a:rPr>
                  <a:t>ean stream length was 2.8 minutes </a:t>
                </a:r>
                <a:r>
                  <a:rPr lang="en-GB" sz="2000" dirty="0">
                    <a:effectLst/>
                    <a:ea typeface="Aptos" panose="020B0004020202020204" pitchFamily="34" charset="0"/>
                    <a:sym typeface="Wingdings" panose="05000000000000000000" pitchFamily="2" charset="2"/>
                  </a:rPr>
                  <a:t> </a:t>
                </a:r>
                <a:r>
                  <a:rPr lang="en-GB" sz="2000" dirty="0">
                    <a:ea typeface="Aptos" panose="020B0004020202020204" pitchFamily="34" charset="0"/>
                    <a:sym typeface="Wingdings" panose="05000000000000000000" pitchFamily="2" charset="2"/>
                  </a:rPr>
                  <a:t>M</a:t>
                </a:r>
                <a:r>
                  <a:rPr lang="en-GB" sz="2000" dirty="0">
                    <a:effectLst/>
                    <a:ea typeface="Aptos" panose="020B0004020202020204" pitchFamily="34" charset="0"/>
                  </a:rPr>
                  <a:t>ean completion rate of 78%</a:t>
                </a:r>
              </a:p>
              <a:p>
                <a:pPr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GB" sz="2000" dirty="0">
                    <a:ea typeface="Aptos" panose="020B0004020202020204" pitchFamily="34" charset="0"/>
                  </a:rPr>
                  <a:t>Interviews with the student mentors (pre, post and group)</a:t>
                </a:r>
                <a:endParaRPr lang="en-GB" sz="2000" dirty="0">
                  <a:effectLst/>
                  <a:ea typeface="Aptos" panose="020B00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9F4F63-5A01-D2B4-123C-3A131ACE8D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22884"/>
                <a:ext cx="10515600" cy="4812601"/>
              </a:xfrm>
              <a:blipFill>
                <a:blip r:embed="rId3"/>
                <a:stretch>
                  <a:fillRect l="-522" t="-126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95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B615B-5B7D-FA54-3999-6AF7CE4BE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analysis and results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F4F63-5A01-D2B4-123C-3A131ACE8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2884"/>
            <a:ext cx="4664825" cy="5106865"/>
          </a:xfrm>
        </p:spPr>
        <p:txBody>
          <a:bodyPr>
            <a:normAutofit fontScale="92500"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2200" dirty="0"/>
              <a:t>Engagement </a:t>
            </a:r>
            <a:r>
              <a:rPr lang="en-GB" sz="2200" dirty="0">
                <a:effectLst/>
                <a:ea typeface="Aptos" panose="020B0004020202020204" pitchFamily="34" charset="0"/>
              </a:rPr>
              <a:t>unevenly distributed across the videos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GB" sz="2200" dirty="0">
                <a:effectLst/>
                <a:ea typeface="Aptos" panose="020B0004020202020204" pitchFamily="34" charset="0"/>
              </a:rPr>
              <a:t>“Remedial” </a:t>
            </a:r>
            <a:r>
              <a:rPr lang="en-GB" sz="2200" dirty="0">
                <a:ea typeface="Aptos" panose="020B0004020202020204" pitchFamily="34" charset="0"/>
              </a:rPr>
              <a:t>videos (fractions, percentage, etc) vs t</a:t>
            </a:r>
            <a:r>
              <a:rPr lang="en-GB" sz="2200" dirty="0">
                <a:effectLst/>
                <a:ea typeface="Aptos" panose="020B0004020202020204" pitchFamily="34" charset="0"/>
              </a:rPr>
              <a:t>opics directly aligned with core syllabus items for the final examination (elasticity, derivatives, integration).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2200" dirty="0">
                <a:ea typeface="Aptos" panose="020B0004020202020204" pitchFamily="34" charset="0"/>
              </a:rPr>
              <a:t>Questionnaire: </a:t>
            </a:r>
            <a:r>
              <a:rPr lang="en-US" sz="2200" dirty="0">
                <a:ea typeface="Aptos" panose="020B0004020202020204" pitchFamily="34" charset="0"/>
              </a:rPr>
              <a:t>“</a:t>
            </a:r>
            <a:r>
              <a:rPr lang="en-US" sz="2200" b="1" dirty="0">
                <a:ea typeface="Aptos" panose="020B0004020202020204" pitchFamily="34" charset="0"/>
              </a:rPr>
              <a:t>When in the semester do you expect the mentor videos to be most useful (e.g., pre-lecture preparation, post-lecture follow-up, pre-exam revision, or something else)</a:t>
            </a:r>
            <a:r>
              <a:rPr lang="en-US" sz="2200" dirty="0">
                <a:ea typeface="Aptos" panose="020B0004020202020204" pitchFamily="34" charset="0"/>
              </a:rPr>
              <a:t>?” 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200" dirty="0">
                <a:effectLst/>
                <a:ea typeface="Aptos" panose="020B0004020202020204" pitchFamily="34" charset="0"/>
              </a:rPr>
              <a:t>Responses inductively coded to identify themes. </a:t>
            </a:r>
          </a:p>
          <a:p>
            <a:pPr marL="457200" lvl="1" indent="0">
              <a:spcBef>
                <a:spcPts val="600"/>
              </a:spcBef>
              <a:spcAft>
                <a:spcPts val="1200"/>
              </a:spcAft>
              <a:buNone/>
            </a:pPr>
            <a:endParaRPr lang="en-GB" sz="18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1200"/>
              </a:spcAft>
            </a:pPr>
            <a:endParaRPr lang="en-GB" sz="1800" dirty="0"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nb-NO" sz="22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457200" lvl="1" indent="0">
              <a:spcBef>
                <a:spcPts val="600"/>
              </a:spcBef>
              <a:spcAft>
                <a:spcPts val="1200"/>
              </a:spcAft>
              <a:buNone/>
            </a:pPr>
            <a:endParaRPr lang="en-GB" sz="18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6E3727D-613F-8889-6E40-B7D6D85536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79357"/>
              </p:ext>
            </p:extLst>
          </p:nvPr>
        </p:nvGraphicFramePr>
        <p:xfrm>
          <a:off x="5619403" y="1690688"/>
          <a:ext cx="6289964" cy="4234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7351">
                  <a:extLst>
                    <a:ext uri="{9D8B030D-6E8A-4147-A177-3AD203B41FA5}">
                      <a16:colId xmlns:a16="http://schemas.microsoft.com/office/drawing/2014/main" val="1353059191"/>
                    </a:ext>
                  </a:extLst>
                </a:gridCol>
                <a:gridCol w="655633">
                  <a:extLst>
                    <a:ext uri="{9D8B030D-6E8A-4147-A177-3AD203B41FA5}">
                      <a16:colId xmlns:a16="http://schemas.microsoft.com/office/drawing/2014/main" val="2736329065"/>
                    </a:ext>
                  </a:extLst>
                </a:gridCol>
                <a:gridCol w="2746980">
                  <a:extLst>
                    <a:ext uri="{9D8B030D-6E8A-4147-A177-3AD203B41FA5}">
                      <a16:colId xmlns:a16="http://schemas.microsoft.com/office/drawing/2014/main" val="3495971743"/>
                    </a:ext>
                  </a:extLst>
                </a:gridCol>
              </a:tblGrid>
              <a:tr h="505421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Theme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%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Notes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323270"/>
                  </a:ext>
                </a:extLst>
              </a:tr>
              <a:tr h="950103">
                <a:tc>
                  <a:txBody>
                    <a:bodyPr/>
                    <a:lstStyle/>
                    <a:p>
                      <a:r>
                        <a:rPr lang="nb-NO" b="1" dirty="0" err="1">
                          <a:solidFill>
                            <a:schemeClr val="tx1"/>
                          </a:solidFill>
                        </a:rPr>
                        <a:t>Exam</a:t>
                      </a:r>
                      <a:r>
                        <a:rPr lang="nb-NO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b-NO" b="1" dirty="0" err="1">
                          <a:solidFill>
                            <a:schemeClr val="tx1"/>
                          </a:solidFill>
                        </a:rPr>
                        <a:t>revision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59%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Majority of responses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emphasised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videos as useful for revising content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356308"/>
                  </a:ext>
                </a:extLst>
              </a:tr>
              <a:tr h="665072">
                <a:tc>
                  <a:txBody>
                    <a:bodyPr/>
                    <a:lstStyle/>
                    <a:p>
                      <a:r>
                        <a:rPr lang="nb-NO" b="1" dirty="0">
                          <a:solidFill>
                            <a:schemeClr val="tx1"/>
                          </a:solidFill>
                        </a:rPr>
                        <a:t>Post-</a:t>
                      </a:r>
                      <a:r>
                        <a:rPr lang="nb-NO" b="1" dirty="0" err="1">
                          <a:solidFill>
                            <a:schemeClr val="tx1"/>
                          </a:solidFill>
                        </a:rPr>
                        <a:t>lecture</a:t>
                      </a:r>
                      <a:r>
                        <a:rPr lang="nb-NO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b-NO" b="1" dirty="0" err="1">
                          <a:solidFill>
                            <a:schemeClr val="tx1"/>
                          </a:solidFill>
                        </a:rPr>
                        <a:t>consolidation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Some students linked videos to reinforcing lecture material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05454"/>
                  </a:ext>
                </a:extLst>
              </a:tr>
              <a:tr h="665072">
                <a:tc>
                  <a:txBody>
                    <a:bodyPr/>
                    <a:lstStyle/>
                    <a:p>
                      <a:r>
                        <a:rPr lang="nb-NO" b="1" dirty="0">
                          <a:solidFill>
                            <a:schemeClr val="tx1"/>
                          </a:solidFill>
                        </a:rPr>
                        <a:t>Pre-</a:t>
                      </a:r>
                      <a:r>
                        <a:rPr lang="nb-NO" b="1" dirty="0" err="1">
                          <a:solidFill>
                            <a:schemeClr val="tx1"/>
                          </a:solidFill>
                        </a:rPr>
                        <a:t>lecture</a:t>
                      </a:r>
                      <a:r>
                        <a:rPr lang="nb-NO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b-NO" b="1" dirty="0" err="1">
                          <a:solidFill>
                            <a:schemeClr val="tx1"/>
                          </a:solidFill>
                        </a:rPr>
                        <a:t>preparation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Very few associated videos with preparing before lectures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548219"/>
                  </a:ext>
                </a:extLst>
              </a:tr>
              <a:tr h="950103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Non-specific use / not yet watched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29%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Participants either had not watched yet or answered non-specific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852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21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5B999-78BC-2379-5933-C966C4607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A6CDA85-F22E-9136-81BE-FBADFBFEF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Data analysis and results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2F3DAB-23FC-D46A-D2FE-4F31ACE278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91" t="3332" r="3735" b="6098"/>
          <a:stretch/>
        </p:blipFill>
        <p:spPr>
          <a:xfrm>
            <a:off x="508000" y="1825624"/>
            <a:ext cx="11234057" cy="366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94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D871C-50CF-B92B-EE58-8828A905D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200" dirty="0">
                <a:ea typeface="Aptos" panose="020B0004020202020204" pitchFamily="34" charset="0"/>
              </a:rPr>
              <a:t>Questionnaire: </a:t>
            </a:r>
            <a:r>
              <a:rPr lang="en-US" sz="2200" dirty="0">
                <a:ea typeface="Aptos" panose="020B0004020202020204" pitchFamily="34" charset="0"/>
              </a:rPr>
              <a:t>“</a:t>
            </a:r>
            <a:r>
              <a:rPr lang="en-GB" sz="2200" b="1" dirty="0">
                <a:effectLst/>
                <a:ea typeface="Aptos" panose="020B0004020202020204" pitchFamily="34" charset="0"/>
              </a:rPr>
              <a:t>In what ways do you find that the mentor videos have been useful, and what challenges or limitations have you encountered when using them?”</a:t>
            </a:r>
            <a:endParaRPr lang="en-US" sz="2200" b="1" dirty="0">
              <a:ea typeface="Aptos" panose="020B0004020202020204" pitchFamily="34" charset="0"/>
            </a:endParaRPr>
          </a:p>
          <a:p>
            <a:pPr lvl="1"/>
            <a:r>
              <a:rPr lang="en-GB" dirty="0"/>
              <a:t>61 students </a:t>
            </a:r>
            <a:r>
              <a:rPr lang="en-GB" dirty="0">
                <a:effectLst/>
                <a:ea typeface="Aptos" panose="020B0004020202020204" pitchFamily="34" charset="0"/>
              </a:rPr>
              <a:t>perceived the videos to be a useful resource</a:t>
            </a:r>
          </a:p>
          <a:p>
            <a:pPr lvl="2"/>
            <a:r>
              <a:rPr lang="en-GB" sz="2400" dirty="0">
                <a:effectLst/>
                <a:ea typeface="Aptos" panose="020B0004020202020204" pitchFamily="34" charset="0"/>
              </a:rPr>
              <a:t>concise and flexible resources </a:t>
            </a:r>
            <a:endParaRPr lang="en-GB" sz="2400" dirty="0">
              <a:ea typeface="Aptos" panose="020B0004020202020204" pitchFamily="34" charset="0"/>
            </a:endParaRPr>
          </a:p>
          <a:p>
            <a:pPr lvl="2"/>
            <a:r>
              <a:rPr lang="en-GB" sz="2400" dirty="0">
                <a:effectLst/>
                <a:ea typeface="Aptos" panose="020B0004020202020204" pitchFamily="34" charset="0"/>
              </a:rPr>
              <a:t>clarify concepts </a:t>
            </a:r>
          </a:p>
          <a:p>
            <a:pPr lvl="2"/>
            <a:r>
              <a:rPr lang="en-GB" sz="2400" dirty="0">
                <a:effectLst/>
                <a:ea typeface="Aptos" panose="020B0004020202020204" pitchFamily="34" charset="0"/>
              </a:rPr>
              <a:t>make revision easier</a:t>
            </a:r>
            <a:endParaRPr lang="en-GB" sz="2400" dirty="0">
              <a:ea typeface="Aptos" panose="020B0004020202020204" pitchFamily="34" charset="0"/>
            </a:endParaRPr>
          </a:p>
          <a:p>
            <a:pPr lvl="2"/>
            <a:endParaRPr lang="en-GB" sz="2400" dirty="0"/>
          </a:p>
          <a:p>
            <a:pPr lvl="1"/>
            <a:r>
              <a:rPr lang="en-GB" dirty="0"/>
              <a:t>11 students mentioned challenges/limitations</a:t>
            </a:r>
          </a:p>
          <a:p>
            <a:pPr lvl="2"/>
            <a:r>
              <a:rPr lang="en-GB" sz="2400" dirty="0">
                <a:effectLst/>
                <a:ea typeface="Aptos" panose="020B0004020202020204" pitchFamily="34" charset="0"/>
              </a:rPr>
              <a:t>some found the videos to be too short and shallow</a:t>
            </a:r>
          </a:p>
          <a:p>
            <a:pPr lvl="2"/>
            <a:r>
              <a:rPr lang="en-GB" sz="2400" dirty="0"/>
              <a:t>The videos included </a:t>
            </a:r>
            <a:r>
              <a:rPr lang="en-GB" sz="2400" dirty="0">
                <a:effectLst/>
                <a:ea typeface="Aptos" panose="020B0004020202020204" pitchFamily="34" charset="0"/>
              </a:rPr>
              <a:t>too few examples</a:t>
            </a:r>
            <a:endParaRPr lang="en-GB" sz="2400" dirty="0">
              <a:ea typeface="Aptos" panose="020B0004020202020204" pitchFamily="34" charset="0"/>
            </a:endParaRPr>
          </a:p>
          <a:p>
            <a:pPr lvl="2"/>
            <a:r>
              <a:rPr lang="en-GB" sz="2400" dirty="0">
                <a:effectLst/>
                <a:ea typeface="Aptos" panose="020B0004020202020204" pitchFamily="34" charset="0"/>
              </a:rPr>
              <a:t>videos cannot replace real-time interactions with the mentors</a:t>
            </a:r>
          </a:p>
          <a:p>
            <a:pPr lvl="2"/>
            <a:endParaRPr lang="en-GB" sz="2400" dirty="0"/>
          </a:p>
          <a:p>
            <a:pPr lvl="1"/>
            <a:r>
              <a:rPr lang="en-GB" dirty="0">
                <a:effectLst/>
                <a:ea typeface="Aptos" panose="020B0004020202020204" pitchFamily="34" charset="0"/>
              </a:rPr>
              <a:t>26 responses did not discuss usefulness or challenges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EA2BB9B-521D-5807-37A2-E828EB3BC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Data analysis and results </a:t>
            </a:r>
          </a:p>
        </p:txBody>
      </p:sp>
    </p:spTree>
    <p:extLst>
      <p:ext uri="{BB962C8B-B14F-4D97-AF65-F5344CB8AC3E}">
        <p14:creationId xmlns:p14="http://schemas.microsoft.com/office/powerpoint/2010/main" val="47474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1029</Words>
  <Application>Microsoft Office PowerPoint</Application>
  <PresentationFormat>Widescreen</PresentationFormat>
  <Paragraphs>137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Cambria Math</vt:lpstr>
      <vt:lpstr>Times New Roman</vt:lpstr>
      <vt:lpstr>Office Theme</vt:lpstr>
      <vt:lpstr>Enhancing First-Year Economics Students’ Engagement with Mathematics  Through Student-Produced Videos</vt:lpstr>
      <vt:lpstr>Background of the study </vt:lpstr>
      <vt:lpstr>SPVME- Project  Student- Produced-Videos-in-Mathematics-Education</vt:lpstr>
      <vt:lpstr>Aim of the project </vt:lpstr>
      <vt:lpstr>Student-produced videos </vt:lpstr>
      <vt:lpstr>Data collection </vt:lpstr>
      <vt:lpstr>Data analysis and results </vt:lpstr>
      <vt:lpstr>Data analysis and results </vt:lpstr>
      <vt:lpstr>Data analysis and results </vt:lpstr>
      <vt:lpstr>Insights and further research 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Enhancing First-Year Economics Students’ Engagement with Mathematics Through Student-Produced Videos</dc:title>
  <dc:creator>Ida Maria Landgärds-Tarvoll</dc:creator>
  <cp:lastModifiedBy>Martin Poulter</cp:lastModifiedBy>
  <cp:revision>3</cp:revision>
  <dcterms:created xsi:type="dcterms:W3CDTF">2025-08-20T08:49:06Z</dcterms:created>
  <dcterms:modified xsi:type="dcterms:W3CDTF">2025-10-17T15:47:12Z</dcterms:modified>
  <cp:category>Mathematics for economics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95cf23d-70b0-4a80-9221-1d774ac27fb2_Enabled">
    <vt:lpwstr>true</vt:lpwstr>
  </property>
  <property fmtid="{D5CDD505-2E9C-101B-9397-08002B2CF9AE}" pid="3" name="MSIP_Label_695cf23d-70b0-4a80-9221-1d774ac27fb2_SetDate">
    <vt:lpwstr>2025-08-20T09:55:45Z</vt:lpwstr>
  </property>
  <property fmtid="{D5CDD505-2E9C-101B-9397-08002B2CF9AE}" pid="4" name="MSIP_Label_695cf23d-70b0-4a80-9221-1d774ac27fb2_Method">
    <vt:lpwstr>Standard</vt:lpwstr>
  </property>
  <property fmtid="{D5CDD505-2E9C-101B-9397-08002B2CF9AE}" pid="5" name="MSIP_Label_695cf23d-70b0-4a80-9221-1d774ac27fb2_Name">
    <vt:lpwstr>Document internal</vt:lpwstr>
  </property>
  <property fmtid="{D5CDD505-2E9C-101B-9397-08002B2CF9AE}" pid="6" name="MSIP_Label_695cf23d-70b0-4a80-9221-1d774ac27fb2_SiteId">
    <vt:lpwstr>8482881e-3699-4b3f-b135-cf4800bc1efb</vt:lpwstr>
  </property>
  <property fmtid="{D5CDD505-2E9C-101B-9397-08002B2CF9AE}" pid="7" name="MSIP_Label_695cf23d-70b0-4a80-9221-1d774ac27fb2_ActionId">
    <vt:lpwstr>711a8bc4-1092-49f6-849c-ea813e2910b1</vt:lpwstr>
  </property>
  <property fmtid="{D5CDD505-2E9C-101B-9397-08002B2CF9AE}" pid="8" name="MSIP_Label_695cf23d-70b0-4a80-9221-1d774ac27fb2_ContentBits">
    <vt:lpwstr>0</vt:lpwstr>
  </property>
</Properties>
</file>